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613" r:id="rId2"/>
    <p:sldId id="617" r:id="rId3"/>
    <p:sldId id="375" r:id="rId4"/>
    <p:sldId id="376" r:id="rId5"/>
    <p:sldId id="377" r:id="rId6"/>
    <p:sldId id="378" r:id="rId7"/>
    <p:sldId id="379" r:id="rId8"/>
    <p:sldId id="380" r:id="rId9"/>
    <p:sldId id="381" r:id="rId10"/>
    <p:sldId id="382" r:id="rId11"/>
    <p:sldId id="383" r:id="rId12"/>
    <p:sldId id="384" r:id="rId13"/>
    <p:sldId id="385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61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AE1"/>
    <a:srgbClr val="FFFFFF"/>
    <a:srgbClr val="D7E9ED"/>
    <a:srgbClr val="95C5CF"/>
    <a:srgbClr val="4A94A4"/>
    <a:srgbClr val="428592"/>
    <a:srgbClr val="26525B"/>
    <a:srgbClr val="000000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55"/>
    <p:restoredTop sz="96405"/>
  </p:normalViewPr>
  <p:slideViewPr>
    <p:cSldViewPr snapToGrid="0">
      <p:cViewPr varScale="1">
        <p:scale>
          <a:sx n="131" d="100"/>
          <a:sy n="131" d="100"/>
        </p:scale>
        <p:origin x="1024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75" d="100"/>
          <a:sy n="175" d="100"/>
        </p:scale>
        <p:origin x="3392" y="-1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846246-1F46-4FEC-8055-BAB7E6F050BF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8CEAB6-80BD-4CDC-AD79-19B496EE75E8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6ECD52-4489-4445-8BEC-7ED2BDCB2B8E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1EB2AD-F07C-45BC-84D5-191ACBE33169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58D4D6-F9DD-40F2-9125-4C0B00E94A4B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A3F8C5-D73B-40A6-8967-310732027CD8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C183C3-7C42-4AB6-83B8-87A418B1E26E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72CDBC-5CC8-4FBB-A6F8-9078C93E30AC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E8F88-621B-4245-A579-81E67FE4EB13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93BC15C-F465-4581-A787-EFC51CD1567C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6C3FAE-E06A-4BD7-B8CB-513F04D7E3AA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075A81-D6B9-45FF-8566-E05EC8E68D55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9A70BB-FFBC-4C84-9CB2-400B8485D6C2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259263-E32F-467E-B98C-336DC284759A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48A386-CCBB-422A-A309-3CFA2BBA76DF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0E9026-9DCB-4374-8E35-6D1B996DEA1F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BB0DDA-B84D-48C0-AAFB-D162EE9A6138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48CA3F-4CF2-4AA2-90DB-D481F6BBCBD2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D0E58D-0470-403A-9718-890C56111378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7494E6-B0F6-4186-8A3F-A7F66B571CC5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E419CC-874A-4322-B3C5-91D25BD955C3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657820-1E43-41F6-A2B0-83C1BB37711D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E419CC-874A-4322-B3C5-91D25BD955C3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7064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DF3E6-176E-4573-A0A6-798BB6B7CBC4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380869-33C4-4BFD-A62D-933B44A09E21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39D417-3977-426C-8E86-9313326BAC3A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DEB6C8-6A9F-4E80-960C-67BD10AF1899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830163-8CAA-4AF4-A23C-7027D59F2654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B7B7A4-9E3D-43EC-BD56-AE77A986B628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9877-0EC0-6B43-881F-20D3F586D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922828-6DB3-BB47-A5D5-D16685AE1266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778475"/>
            <a:ext cx="10401300" cy="1402749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CS 2420: Bubble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0507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Dr. Tsung-Wei (TW) Huang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The Basic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Here we have two nested loops, and therefore calculating the run time is straight-forward:</a:t>
            </a:r>
          </a:p>
        </p:txBody>
      </p:sp>
      <p:graphicFrame>
        <p:nvGraphicFramePr>
          <p:cNvPr id="13316" name="Object 2"/>
          <p:cNvGraphicFramePr>
            <a:graphicFrameLocks noChangeAspect="1"/>
          </p:cNvGraphicFramePr>
          <p:nvPr/>
        </p:nvGraphicFramePr>
        <p:xfrm>
          <a:off x="3348038" y="2546351"/>
          <a:ext cx="4919662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4" imgW="2819400" imgH="419100" progId="Equation.DSMT4">
                  <p:embed/>
                </p:oleObj>
              </mc:Choice>
              <mc:Fallback>
                <p:oleObj name="Equation" r:id="rId4" imgW="2819400" imgH="419100" progId="Equation.DSMT4">
                  <p:embed/>
                  <p:pic>
                    <p:nvPicPr>
                      <p:cNvPr id="1331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2546351"/>
                        <a:ext cx="4919662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839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5627688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Consider the unsorted array to the right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start with the element in the first location, and move forward: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if the current and next items are in order, continue with the next item, otherwise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the two entries</a:t>
            </a:r>
          </a:p>
        </p:txBody>
      </p:sp>
      <p:pic>
        <p:nvPicPr>
          <p:cNvPr id="14340" name="Picture 5" descr="bubble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63" y="1844676"/>
            <a:ext cx="2259012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940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5627688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After one loop, the largest element is in the last location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Repeat the procedure</a:t>
            </a:r>
          </a:p>
        </p:txBody>
      </p:sp>
      <p:pic>
        <p:nvPicPr>
          <p:cNvPr id="15364" name="Picture 5" descr="bubble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63" y="1844675"/>
            <a:ext cx="2259012" cy="291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542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5" descr="C:\Users\dwharder\Desktop\x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63" y="1844676"/>
            <a:ext cx="2260600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5627688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Now the two largest elements are at the end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Repeat again</a:t>
            </a:r>
          </a:p>
        </p:txBody>
      </p:sp>
    </p:spTree>
    <p:extLst>
      <p:ext uri="{BB962C8B-B14F-4D97-AF65-F5344CB8AC3E}">
        <p14:creationId xmlns:p14="http://schemas.microsoft.com/office/powerpoint/2010/main" val="461790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6" descr="C:\Users\dwharder\Desktop\x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63" y="1844675"/>
            <a:ext cx="22606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5627688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With this loop, 5 and 7 are swapped</a:t>
            </a:r>
          </a:p>
        </p:txBody>
      </p:sp>
    </p:spTree>
    <p:extLst>
      <p:ext uri="{BB962C8B-B14F-4D97-AF65-F5344CB8AC3E}">
        <p14:creationId xmlns:p14="http://schemas.microsoft.com/office/powerpoint/2010/main" val="1570330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C:\Users\dwharder\Desktop\xv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63" y="1844676"/>
            <a:ext cx="2260600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5627688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Finally, we swap the last two entries to order them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At this point, we have a sorted array</a:t>
            </a:r>
          </a:p>
        </p:txBody>
      </p:sp>
    </p:spTree>
    <p:extLst>
      <p:ext uri="{BB962C8B-B14F-4D97-AF65-F5344CB8AC3E}">
        <p14:creationId xmlns:p14="http://schemas.microsoft.com/office/powerpoint/2010/main" val="3024455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Implementations and Improvements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next few slides show some implementations of bubble sort together with a few improvements: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reduce the number of swaps,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halting if the list is sorted,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limiting the range on which we must bubble, and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alternating between bubbling up and sinking down</a:t>
            </a:r>
          </a:p>
        </p:txBody>
      </p:sp>
    </p:spTree>
    <p:extLst>
      <p:ext uri="{BB962C8B-B14F-4D97-AF65-F5344CB8AC3E}">
        <p14:creationId xmlns:p14="http://schemas.microsoft.com/office/powerpoint/2010/main" val="3532519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First Improvement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We could avoid so many swaps...</a:t>
            </a:r>
            <a:endParaRPr lang="en-US" baseline="30000" dirty="0">
              <a:latin typeface="Arial" charset="0"/>
              <a:cs typeface="Arial" charset="0"/>
            </a:endParaRPr>
          </a:p>
          <a:p>
            <a:pPr>
              <a:buFontTx/>
              <a:buNone/>
              <a:defRPr/>
            </a:pPr>
            <a:endParaRPr 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900" b="1" dirty="0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template &lt;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  <a:defRPr/>
            </a:pP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void bubble( Type *const array,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const n ) {</a:t>
            </a:r>
          </a:p>
          <a:p>
            <a:pPr>
              <a:buFontTx/>
              <a:buNone/>
              <a:defRPr/>
            </a:pP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for (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n - 1;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&gt; 0; --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Type max = array[0];                     // assume a[0] is the max</a:t>
            </a:r>
          </a:p>
          <a:p>
            <a:pPr>
              <a:buFontTx/>
              <a:buNone/>
              <a:defRPr/>
            </a:pPr>
            <a:endParaRPr lang="en-US" sz="12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900" b="1" dirty="0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for (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j = 1; j &lt;=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; ++j ) {</a:t>
            </a:r>
          </a:p>
          <a:p>
            <a:pPr>
              <a:buFontTx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        if ( array[j] &lt; max ) {</a:t>
            </a:r>
          </a:p>
          <a:p>
            <a:pPr>
              <a:buFontTx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                array[j - 1] = array[j];   // move</a:t>
            </a:r>
          </a:p>
          <a:p>
            <a:pPr>
              <a:buFontTx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        } else {</a:t>
            </a:r>
          </a:p>
          <a:p>
            <a:pPr>
              <a:buFontTx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                array[j – 1] = max;        // store the old max</a:t>
            </a:r>
          </a:p>
          <a:p>
            <a:pPr>
              <a:buFontTx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                max = array[j];            // get the new max</a:t>
            </a:r>
          </a:p>
          <a:p>
            <a:pPr>
              <a:buFontTx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        }</a:t>
            </a:r>
          </a:p>
          <a:p>
            <a:pPr>
              <a:buFontTx/>
              <a:buNone/>
              <a:defRPr/>
            </a:pPr>
            <a:r>
              <a:rPr lang="en-US" sz="900" b="1" dirty="0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}</a:t>
            </a:r>
          </a:p>
          <a:p>
            <a:pPr>
              <a:buFontTx/>
              <a:buNone/>
              <a:defRPr/>
            </a:pPr>
            <a:endParaRPr lang="en-US" sz="900" b="1" dirty="0">
              <a:solidFill>
                <a:schemeClr val="bg2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array[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] = max;                            // store the max</a:t>
            </a:r>
          </a:p>
          <a:p>
            <a:pPr>
              <a:buFontTx/>
              <a:buNone/>
              <a:defRPr/>
            </a:pP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}</a:t>
            </a:r>
          </a:p>
          <a:p>
            <a:pPr>
              <a:buFontTx/>
              <a:buNone/>
              <a:defRPr/>
            </a:pP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1072707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Flagged Bubble Sort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One useful modification would be to check if no swaps occur: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If no swaps occur, the list is sorted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In this example, no swaps occurred</a:t>
            </a:r>
            <a:br>
              <a:rPr lang="en-US" altLang="en-US">
                <a:latin typeface="Arial" charset="0"/>
                <a:cs typeface="Arial" charset="0"/>
              </a:rPr>
            </a:br>
            <a:r>
              <a:rPr lang="en-US" altLang="en-US">
                <a:latin typeface="Arial" charset="0"/>
                <a:cs typeface="Arial" charset="0"/>
              </a:rPr>
              <a:t>during the 5</a:t>
            </a:r>
            <a:r>
              <a:rPr lang="en-US" altLang="en-US" baseline="30000">
                <a:latin typeface="Arial" charset="0"/>
                <a:cs typeface="Arial" charset="0"/>
              </a:rPr>
              <a:t>th</a:t>
            </a:r>
            <a:r>
              <a:rPr lang="en-US" altLang="en-US">
                <a:latin typeface="Arial" charset="0"/>
                <a:cs typeface="Arial" charset="0"/>
              </a:rPr>
              <a:t> pass</a:t>
            </a:r>
          </a:p>
          <a:p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Use a Boolean flag to check if no</a:t>
            </a:r>
            <a:br>
              <a:rPr lang="en-US" altLang="en-US">
                <a:latin typeface="Arial" charset="0"/>
                <a:cs typeface="Arial" charset="0"/>
              </a:rPr>
            </a:br>
            <a:r>
              <a:rPr lang="en-US" altLang="en-US">
                <a:latin typeface="Arial" charset="0"/>
                <a:cs typeface="Arial" charset="0"/>
              </a:rPr>
              <a:t>swaps occurred</a:t>
            </a:r>
          </a:p>
        </p:txBody>
      </p:sp>
      <p:pic>
        <p:nvPicPr>
          <p:cNvPr id="21508" name="Picture 5" descr="C:\Users\dwharder\Desktop\x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3" y="2060575"/>
            <a:ext cx="35052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296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Flagged Bubble Sort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199" y="1466849"/>
            <a:ext cx="10515599" cy="5328234"/>
          </a:xfrm>
        </p:spPr>
        <p:txBody>
          <a:bodyPr>
            <a:normAutofit fontScale="25000" lnSpcReduction="20000"/>
          </a:bodyPr>
          <a:lstStyle/>
          <a:p>
            <a:pPr>
              <a:buFont typeface="Arial" charset="0"/>
              <a:buNone/>
              <a:defRPr/>
            </a:pPr>
            <a:r>
              <a:rPr lang="en-US" sz="11200" dirty="0">
                <a:latin typeface="Arial" charset="0"/>
                <a:cs typeface="Arial" charset="0"/>
              </a:rPr>
              <a:t>	</a:t>
            </a:r>
            <a:r>
              <a:rPr lang="en-US" sz="8600" dirty="0">
                <a:latin typeface="Arial" charset="0"/>
                <a:cs typeface="Arial" charset="0"/>
              </a:rPr>
              <a:t>Check if the list is sorted (no swaps)</a:t>
            </a:r>
            <a:endParaRPr lang="en-US" sz="8600" baseline="30000" dirty="0">
              <a:latin typeface="Arial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void bubble( Type *const array,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const n ) {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for (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n - 1;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&gt; 0; --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Type max = array[0];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		               </a:t>
            </a:r>
            <a:r>
              <a:rPr lang="en-US" sz="3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bool</a:t>
            </a:r>
            <a:r>
              <a:rPr lang="en-US" sz="3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sorted = true;</a:t>
            </a:r>
            <a:endParaRPr lang="en-US" sz="3200" b="1" dirty="0">
              <a:solidFill>
                <a:schemeClr val="bg2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for (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j = 1; j &lt;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; ++j ) {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           if ( array[j] &lt; max ) {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                     array[j - 1] = array[j];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                sorted = false;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           } else {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                      array[j – 1] = max;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                      max = array[j];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           }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}</a:t>
            </a:r>
          </a:p>
          <a:p>
            <a:pPr>
              <a:buFontTx/>
              <a:buNone/>
              <a:defRPr/>
            </a:pP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array[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 = max;</a:t>
            </a:r>
          </a:p>
          <a:p>
            <a:pPr>
              <a:buFontTx/>
              <a:buNone/>
              <a:defRPr/>
            </a:pPr>
            <a:endParaRPr lang="en-US" sz="3200" b="1" dirty="0">
              <a:solidFill>
                <a:schemeClr val="bg2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if ( sorted ) {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        break;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}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}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364594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60C6-2D4E-5E4F-BD18-62D440BB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0E5D5-C282-7344-A62F-8F129A053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second sorting algorithm is the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bubble sort algorithm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Uses an opposite strategy from insertion sort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r>
              <a:rPr lang="en-US" altLang="en-US" dirty="0">
                <a:latin typeface="Arial" charset="0"/>
                <a:cs typeface="Arial" charset="0"/>
              </a:rPr>
              <a:t>We will examine: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algorithm and an example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Run times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best case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worst case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average case (introducing </a:t>
            </a:r>
            <a:r>
              <a:rPr lang="en-US" altLang="en-US" i="1" dirty="0">
                <a:latin typeface="Arial" charset="0"/>
                <a:cs typeface="Arial" charset="0"/>
              </a:rPr>
              <a:t>inversions</a:t>
            </a:r>
            <a:r>
              <a:rPr lang="en-US" altLang="en-US" dirty="0">
                <a:latin typeface="Arial" charset="0"/>
                <a:cs typeface="Arial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Summary and discussion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4B13E40-FA7D-DF47-A4A3-F6298058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Range-limiting Bubble Sort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Intuitively, one may believe that limiting the loops based on the location of the last swap may significantly speed up the algorithm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For example, after the second pass,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we are certain all entries after 4 are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sorted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implementation is easier than that for using a Boolean flag</a:t>
            </a:r>
          </a:p>
        </p:txBody>
      </p:sp>
      <p:pic>
        <p:nvPicPr>
          <p:cNvPr id="23556" name="Picture 4" descr="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4" y="2836061"/>
            <a:ext cx="2600008" cy="222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414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Range-limiting Bubble Sort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8" y="1463040"/>
            <a:ext cx="10512552" cy="5306876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Update </a:t>
            </a:r>
            <a:r>
              <a:rPr lang="en-US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latin typeface="Arial" charset="0"/>
                <a:cs typeface="Arial" charset="0"/>
              </a:rPr>
              <a:t> to at the place of the last swap</a:t>
            </a:r>
            <a:endParaRPr lang="en-US" baseline="30000" dirty="0">
              <a:latin typeface="Arial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900" b="1" dirty="0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void bubble( Type *const array,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const n ) {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for (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n - 1;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&gt; 0;</a:t>
            </a:r>
            <a:r>
              <a:rPr lang="en-US" sz="1050" b="1" dirty="0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Type max = array[0];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</a:t>
            </a:r>
            <a:r>
              <a:rPr lang="en-US" sz="105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05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5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05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= 0;</a:t>
            </a:r>
            <a:endParaRPr lang="en-US" sz="1050" b="1" dirty="0">
              <a:solidFill>
                <a:schemeClr val="bg2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endParaRPr lang="en-US" sz="1050" b="1" dirty="0">
              <a:solidFill>
                <a:schemeClr val="bg2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for (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j = 1; j &lt;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; ++j ) {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           if ( array[j] &lt; max ) {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                     array[j - 1] = array[j];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                </a:t>
            </a:r>
            <a:r>
              <a:rPr lang="en-US" sz="105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05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= j - 1;</a:t>
            </a:r>
          </a:p>
          <a:p>
            <a:pPr>
              <a:buFontTx/>
              <a:buNone/>
              <a:defRPr/>
            </a:pPr>
            <a:r>
              <a:rPr lang="en-US" sz="1050" b="1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      } else {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                      array[j – 1] = max;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                      max = array[j];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           }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}</a:t>
            </a:r>
          </a:p>
          <a:p>
            <a:pPr>
              <a:buFontTx/>
              <a:buNone/>
              <a:defRPr/>
            </a:pPr>
            <a:endParaRPr 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array[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 = max;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}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814412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Range-limiting Bubble Sort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Unfortunately, in practice, this does little to affect the number of comparisons</a:t>
            </a:r>
          </a:p>
        </p:txBody>
      </p:sp>
    </p:spTree>
    <p:extLst>
      <p:ext uri="{BB962C8B-B14F-4D97-AF65-F5344CB8AC3E}">
        <p14:creationId xmlns:p14="http://schemas.microsoft.com/office/powerpoint/2010/main" val="870232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Alternating Bubble Sort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One operation which does significantly improve the run time is to alternate between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bubbling the largest entry to the top,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sinking the smallest entry to the bottom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does, we will see, make a significant improvement </a:t>
            </a:r>
          </a:p>
        </p:txBody>
      </p:sp>
      <p:pic>
        <p:nvPicPr>
          <p:cNvPr id="26628" name="Picture 4" descr="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940" y="2205038"/>
            <a:ext cx="3007589" cy="213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962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Alternating Bubble Sort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66849"/>
            <a:ext cx="6200163" cy="5130801"/>
          </a:xfrm>
        </p:spPr>
        <p:txBody>
          <a:bodyPr>
            <a:normAutofit fontScale="25000" lnSpcReduction="2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sz="9600" dirty="0">
                <a:latin typeface="Arial" charset="0"/>
                <a:cs typeface="Arial" charset="0"/>
              </a:rPr>
              <a:t>Alternating between bubbling and sinking: </a:t>
            </a:r>
            <a:endParaRPr lang="en-US" altLang="en-US" sz="9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600" b="1" dirty="0">
                <a:latin typeface="Courier New" pitchFamily="49" charset="0"/>
                <a:cs typeface="Arial" charset="0"/>
              </a:rPr>
              <a:t>		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void bubble( Type *const array, int n ) {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int lower = 0;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int upper = n - 1;</a:t>
            </a:r>
          </a:p>
          <a:p>
            <a:pPr>
              <a:buFontTx/>
              <a:buNone/>
            </a:pPr>
            <a:endParaRPr lang="en-US" altLang="en-US" sz="3600" b="1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while ( true ) {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int 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new_upper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 = lower;</a:t>
            </a:r>
          </a:p>
          <a:p>
            <a:pPr>
              <a:buFontTx/>
              <a:buNone/>
            </a:pPr>
            <a:endParaRPr lang="en-US" altLang="en-US" sz="3600" b="1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for ( int 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 = lower; 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 &lt; upper; ++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        if ( array[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] &gt; array[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 + 1] ) {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                Type 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 = array[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                array[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] = array[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 + 1];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                array[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 + 1] = 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                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new_upper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        }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}</a:t>
            </a:r>
          </a:p>
          <a:p>
            <a:pPr>
              <a:buFontTx/>
              <a:buNone/>
            </a:pPr>
            <a:endParaRPr lang="en-US" altLang="en-US" sz="3600" b="1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upper = 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new_upper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sz="3600" b="1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if ( lower == upper ) {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        break;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}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</a:t>
            </a:r>
          </a:p>
        </p:txBody>
      </p:sp>
      <p:sp>
        <p:nvSpPr>
          <p:cNvPr id="27652" name="TextBox 3"/>
          <p:cNvSpPr txBox="1">
            <a:spLocks noChangeArrowheads="1"/>
          </p:cNvSpPr>
          <p:nvPr/>
        </p:nvSpPr>
        <p:spPr bwMode="auto">
          <a:xfrm>
            <a:off x="9745671" y="3071814"/>
            <a:ext cx="241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/>
              <a:t>Bubble up to the back</a:t>
            </a:r>
          </a:p>
        </p:txBody>
      </p:sp>
      <p:sp>
        <p:nvSpPr>
          <p:cNvPr id="27653" name="TextBox 4"/>
          <p:cNvSpPr txBox="1">
            <a:spLocks noChangeArrowheads="1"/>
          </p:cNvSpPr>
          <p:nvPr/>
        </p:nvSpPr>
        <p:spPr bwMode="auto">
          <a:xfrm>
            <a:off x="9745671" y="4845050"/>
            <a:ext cx="241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/>
              <a:t>Sink down to the front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F5F9E80-7E9B-4ECF-A186-2CF0A3A6643A}"/>
              </a:ext>
            </a:extLst>
          </p:cNvPr>
          <p:cNvSpPr txBox="1">
            <a:spLocks noChangeArrowheads="1"/>
          </p:cNvSpPr>
          <p:nvPr/>
        </p:nvSpPr>
        <p:spPr>
          <a:xfrm>
            <a:off x="5013005" y="1466849"/>
            <a:ext cx="5216307" cy="513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</a:pPr>
            <a:endParaRPr lang="en-US" altLang="en-US" sz="1000" b="1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000" b="1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                int 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new_lower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 = upper;</a:t>
            </a:r>
          </a:p>
          <a:p>
            <a:pPr>
              <a:buFontTx/>
              <a:buNone/>
            </a:pPr>
            <a:endParaRPr lang="en-US" altLang="en-US" sz="900" b="1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for ( int 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 = upper; 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 &gt; lower; --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        if ( array[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 - 1] &gt; array[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] ) {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                Type 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 = array[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                array[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] = array[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 - 1];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                array[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 - 1] = 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                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new_lower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        }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}</a:t>
            </a:r>
          </a:p>
          <a:p>
            <a:pPr>
              <a:buFontTx/>
              <a:buNone/>
            </a:pPr>
            <a:endParaRPr lang="en-US" altLang="en-US" sz="900" b="1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lower = 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new_lower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sz="900" b="1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if ( lower == upper ) {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        break;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}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}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A974A4-D25C-4E82-8CBC-25BDB24491C2}"/>
              </a:ext>
            </a:extLst>
          </p:cNvPr>
          <p:cNvCxnSpPr>
            <a:cxnSpLocks/>
          </p:cNvCxnSpPr>
          <p:nvPr/>
        </p:nvCxnSpPr>
        <p:spPr>
          <a:xfrm>
            <a:off x="5859041" y="1922804"/>
            <a:ext cx="0" cy="48093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656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Because the bubble sort simply swaps adjacent entries, it cannot be any better than insertion sort which does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d</a:t>
            </a:r>
            <a:r>
              <a:rPr lang="en-US" altLang="en-US" dirty="0">
                <a:latin typeface="Arial" charset="0"/>
                <a:cs typeface="Arial" charset="0"/>
              </a:rPr>
              <a:t> comparisons where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d</a:t>
            </a:r>
            <a:r>
              <a:rPr lang="en-US" altLang="en-US" dirty="0">
                <a:latin typeface="Arial" charset="0"/>
                <a:cs typeface="Arial" charset="0"/>
              </a:rPr>
              <a:t> is the number of inversions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Unfortunately, it isn’t that easy: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There are numerous unnecessary comparisons</a:t>
            </a:r>
          </a:p>
        </p:txBody>
      </p:sp>
    </p:spTree>
    <p:extLst>
      <p:ext uri="{BB962C8B-B14F-4D97-AF65-F5344CB8AC3E}">
        <p14:creationId xmlns:p14="http://schemas.microsoft.com/office/powerpoint/2010/main" val="2245615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Empirical Analysis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next slide map the number of required comparisons necessary to sort 32768 arrays of size 1024 where the number of inversions range from 10000 to 523776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Each point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is the number of inversions in an unsorted list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dirty="0">
                <a:latin typeface="Arial" charset="0"/>
                <a:cs typeface="Arial" charset="0"/>
              </a:rPr>
              <a:t> and the number of required comparisons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c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754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7" descr="bub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75" y="2357439"/>
            <a:ext cx="4249738" cy="419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Empirical Analysis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following for plots show the required number of comparisons required to sort an array of size 1024</a:t>
            </a:r>
            <a:br>
              <a:rPr lang="en-US" altLang="en-US" sz="1800">
                <a:latin typeface="Arial" charset="0"/>
                <a:cs typeface="Arial" charset="0"/>
              </a:rPr>
            </a:br>
            <a:r>
              <a:rPr lang="en-US" altLang="en-US" sz="1800">
                <a:latin typeface="Arial" charset="0"/>
                <a:cs typeface="Arial" charset="0"/>
              </a:rPr>
              <a:t>   </a:t>
            </a:r>
          </a:p>
          <a:p>
            <a:endParaRPr lang="en-US" altLang="en-US" sz="1800">
              <a:latin typeface="Arial" charset="0"/>
              <a:cs typeface="Arial" charset="0"/>
            </a:endParaRPr>
          </a:p>
          <a:p>
            <a:endParaRPr lang="en-US" altLang="en-US" sz="1800">
              <a:latin typeface="Arial" charset="0"/>
              <a:cs typeface="Arial" charset="0"/>
            </a:endParaRPr>
          </a:p>
          <a:p>
            <a:endParaRPr lang="en-US" altLang="en-US" sz="1800">
              <a:latin typeface="Arial" charset="0"/>
              <a:cs typeface="Arial" charset="0"/>
            </a:endParaRPr>
          </a:p>
          <a:p>
            <a:endParaRPr lang="en-US" altLang="en-US" sz="1800">
              <a:latin typeface="Arial" charset="0"/>
              <a:cs typeface="Arial" charset="0"/>
            </a:endParaRPr>
          </a:p>
          <a:p>
            <a:endParaRPr lang="en-US" altLang="en-US" sz="1800">
              <a:latin typeface="Arial" charset="0"/>
              <a:cs typeface="Arial" charset="0"/>
            </a:endParaRPr>
          </a:p>
          <a:p>
            <a:endParaRPr lang="en-US" altLang="en-US" sz="180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>
              <a:latin typeface="Arial" charset="0"/>
              <a:cs typeface="Arial" charset="0"/>
            </a:endParaRPr>
          </a:p>
        </p:txBody>
      </p:sp>
      <p:sp>
        <p:nvSpPr>
          <p:cNvPr id="30725" name="TextBox 4"/>
          <p:cNvSpPr txBox="1">
            <a:spLocks noChangeArrowheads="1"/>
          </p:cNvSpPr>
          <p:nvPr/>
        </p:nvSpPr>
        <p:spPr bwMode="auto">
          <a:xfrm>
            <a:off x="8081964" y="6429375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Times New Roman" pitchFamily="18" charset="0"/>
              </a:rPr>
              <a:t>d</a:t>
            </a:r>
            <a:endParaRPr lang="en-CA" altLang="en-US" sz="1800"/>
          </a:p>
        </p:txBody>
      </p:sp>
      <p:sp>
        <p:nvSpPr>
          <p:cNvPr id="30726" name="TextBox 5"/>
          <p:cNvSpPr txBox="1">
            <a:spLocks noChangeArrowheads="1"/>
          </p:cNvSpPr>
          <p:nvPr/>
        </p:nvSpPr>
        <p:spPr bwMode="auto">
          <a:xfrm>
            <a:off x="2108200" y="4729163"/>
            <a:ext cx="3416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Basic implementation	</a:t>
            </a:r>
            <a:r>
              <a:rPr lang="en-US" altLang="en-US" sz="1800">
                <a:solidFill>
                  <a:srgbClr val="FF33CC"/>
                </a:solidFill>
              </a:rPr>
              <a:t>——</a:t>
            </a:r>
            <a:br>
              <a:rPr lang="en-US" altLang="en-US" sz="1800">
                <a:solidFill>
                  <a:srgbClr val="FF33CC"/>
                </a:solidFill>
              </a:rPr>
            </a:br>
            <a:r>
              <a:rPr lang="en-US" altLang="en-US" sz="1800"/>
              <a:t>Flagged			</a:t>
            </a:r>
            <a:r>
              <a:rPr lang="en-US" altLang="en-US" sz="1800">
                <a:solidFill>
                  <a:schemeClr val="accent2"/>
                </a:solidFill>
              </a:rPr>
              <a:t>——</a:t>
            </a:r>
            <a:br>
              <a:rPr lang="en-US" altLang="en-US" sz="1800">
                <a:solidFill>
                  <a:schemeClr val="accent2"/>
                </a:solidFill>
              </a:rPr>
            </a:br>
            <a:r>
              <a:rPr lang="en-US" altLang="en-US" sz="1800"/>
              <a:t>Range limiting		</a:t>
            </a:r>
            <a:r>
              <a:rPr lang="en-US" altLang="en-US" sz="1800">
                <a:solidFill>
                  <a:srgbClr val="FF0000"/>
                </a:solidFill>
              </a:rPr>
              <a:t>——</a:t>
            </a:r>
            <a:br>
              <a:rPr lang="en-US" altLang="en-US" sz="1800">
                <a:solidFill>
                  <a:srgbClr val="00FFFF"/>
                </a:solidFill>
              </a:rPr>
            </a:br>
            <a:r>
              <a:rPr lang="en-US" altLang="en-US" sz="1800"/>
              <a:t>Alternating		——</a:t>
            </a:r>
            <a:endParaRPr lang="en-CA" altLang="en-US" sz="1800"/>
          </a:p>
        </p:txBody>
      </p:sp>
      <p:sp>
        <p:nvSpPr>
          <p:cNvPr id="30727" name="TextBox 6"/>
          <p:cNvSpPr txBox="1">
            <a:spLocks noChangeArrowheads="1"/>
          </p:cNvSpPr>
          <p:nvPr/>
        </p:nvSpPr>
        <p:spPr bwMode="auto">
          <a:xfrm rot="-5400000">
            <a:off x="5131594" y="4250531"/>
            <a:ext cx="1416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itchFamily="18" charset="0"/>
              </a:rPr>
              <a:t>Comparisons</a:t>
            </a:r>
            <a:endParaRPr lang="en-CA" altLang="en-US" sz="1800"/>
          </a:p>
        </p:txBody>
      </p:sp>
    </p:spTree>
    <p:extLst>
      <p:ext uri="{BB962C8B-B14F-4D97-AF65-F5344CB8AC3E}">
        <p14:creationId xmlns:p14="http://schemas.microsoft.com/office/powerpoint/2010/main" val="477016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Empirical Analysis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number of comparisons with the flagged/limiting sort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is initially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+ 3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d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the alternating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variation, it is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initially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+ 1.5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d</a:t>
            </a:r>
          </a:p>
        </p:txBody>
      </p:sp>
      <p:pic>
        <p:nvPicPr>
          <p:cNvPr id="31748" name="Picture 4" descr="bub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75" y="2357439"/>
            <a:ext cx="4249738" cy="419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Line 6"/>
          <p:cNvSpPr>
            <a:spLocks noChangeShapeType="1"/>
          </p:cNvSpPr>
          <p:nvPr/>
        </p:nvSpPr>
        <p:spPr bwMode="auto">
          <a:xfrm flipV="1">
            <a:off x="6240463" y="2451101"/>
            <a:ext cx="1295400" cy="37449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1750" name="Line 8"/>
          <p:cNvSpPr>
            <a:spLocks noChangeShapeType="1"/>
          </p:cNvSpPr>
          <p:nvPr/>
        </p:nvSpPr>
        <p:spPr bwMode="auto">
          <a:xfrm flipV="1">
            <a:off x="6240464" y="2451100"/>
            <a:ext cx="2592387" cy="381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1751" name="TextBox 6"/>
          <p:cNvSpPr txBox="1">
            <a:spLocks noChangeArrowheads="1"/>
          </p:cNvSpPr>
          <p:nvPr/>
        </p:nvSpPr>
        <p:spPr bwMode="auto">
          <a:xfrm>
            <a:off x="8081964" y="6429375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Times New Roman" pitchFamily="18" charset="0"/>
              </a:rPr>
              <a:t>d</a:t>
            </a:r>
            <a:endParaRPr lang="en-CA" altLang="en-US" sz="1800"/>
          </a:p>
        </p:txBody>
      </p:sp>
      <p:sp>
        <p:nvSpPr>
          <p:cNvPr id="31752" name="TextBox 7"/>
          <p:cNvSpPr txBox="1">
            <a:spLocks noChangeArrowheads="1"/>
          </p:cNvSpPr>
          <p:nvPr/>
        </p:nvSpPr>
        <p:spPr bwMode="auto">
          <a:xfrm>
            <a:off x="2108200" y="4729163"/>
            <a:ext cx="3416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Basic implementation	</a:t>
            </a:r>
            <a:r>
              <a:rPr lang="en-US" altLang="en-US" sz="1800">
                <a:solidFill>
                  <a:srgbClr val="FF33CC"/>
                </a:solidFill>
              </a:rPr>
              <a:t>——</a:t>
            </a:r>
            <a:br>
              <a:rPr lang="en-US" altLang="en-US" sz="1800">
                <a:solidFill>
                  <a:srgbClr val="FF33CC"/>
                </a:solidFill>
              </a:rPr>
            </a:br>
            <a:r>
              <a:rPr lang="en-US" altLang="en-US" sz="1800"/>
              <a:t>Flagged			</a:t>
            </a:r>
            <a:r>
              <a:rPr lang="en-US" altLang="en-US" sz="1800">
                <a:solidFill>
                  <a:schemeClr val="accent2"/>
                </a:solidFill>
              </a:rPr>
              <a:t>——</a:t>
            </a:r>
            <a:br>
              <a:rPr lang="en-US" altLang="en-US" sz="1800">
                <a:solidFill>
                  <a:schemeClr val="accent2"/>
                </a:solidFill>
              </a:rPr>
            </a:br>
            <a:r>
              <a:rPr lang="en-US" altLang="en-US" sz="1800"/>
              <a:t>Range limiting		</a:t>
            </a:r>
            <a:r>
              <a:rPr lang="en-US" altLang="en-US" sz="1800">
                <a:solidFill>
                  <a:srgbClr val="FF0000"/>
                </a:solidFill>
              </a:rPr>
              <a:t>——</a:t>
            </a:r>
            <a:br>
              <a:rPr lang="en-US" altLang="en-US" sz="1800">
                <a:solidFill>
                  <a:srgbClr val="00FFFF"/>
                </a:solidFill>
              </a:rPr>
            </a:br>
            <a:r>
              <a:rPr lang="en-US" altLang="en-US" sz="1800"/>
              <a:t>Alternating		——</a:t>
            </a:r>
            <a:endParaRPr lang="en-CA" altLang="en-US" sz="1800"/>
          </a:p>
        </p:txBody>
      </p:sp>
      <p:sp>
        <p:nvSpPr>
          <p:cNvPr id="31753" name="TextBox 8"/>
          <p:cNvSpPr txBox="1">
            <a:spLocks noChangeArrowheads="1"/>
          </p:cNvSpPr>
          <p:nvPr/>
        </p:nvSpPr>
        <p:spPr bwMode="auto">
          <a:xfrm rot="-5400000">
            <a:off x="5131594" y="4250531"/>
            <a:ext cx="1416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itchFamily="18" charset="0"/>
              </a:rPr>
              <a:t>Comparisons</a:t>
            </a:r>
            <a:endParaRPr lang="en-CA" altLang="en-US" sz="1800"/>
          </a:p>
        </p:txBody>
      </p:sp>
    </p:spTree>
    <p:extLst>
      <p:ext uri="{BB962C8B-B14F-4D97-AF65-F5344CB8AC3E}">
        <p14:creationId xmlns:p14="http://schemas.microsoft.com/office/powerpoint/2010/main" val="1003881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6" descr="inser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75" y="2357439"/>
            <a:ext cx="4249738" cy="419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Empirical Analysis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Unfortunately, the comparisons for insertion sort is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 d</a:t>
            </a:r>
            <a:r>
              <a:rPr lang="en-US" altLang="en-US" dirty="0">
                <a:latin typeface="Arial" charset="0"/>
                <a:cs typeface="Arial" charset="0"/>
              </a:rPr>
              <a:t> which is better in all cases except when the list is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Sorted, or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Reverse sorted</a:t>
            </a:r>
          </a:p>
        </p:txBody>
      </p:sp>
      <p:sp>
        <p:nvSpPr>
          <p:cNvPr id="32773" name="TextBox 4"/>
          <p:cNvSpPr txBox="1">
            <a:spLocks noChangeArrowheads="1"/>
          </p:cNvSpPr>
          <p:nvPr/>
        </p:nvSpPr>
        <p:spPr bwMode="auto">
          <a:xfrm>
            <a:off x="8081964" y="6429375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Times New Roman" pitchFamily="18" charset="0"/>
              </a:rPr>
              <a:t>d</a:t>
            </a:r>
            <a:endParaRPr lang="en-CA" altLang="en-US" sz="1800"/>
          </a:p>
        </p:txBody>
      </p:sp>
      <p:sp>
        <p:nvSpPr>
          <p:cNvPr id="32774" name="TextBox 5"/>
          <p:cNvSpPr txBox="1">
            <a:spLocks noChangeArrowheads="1"/>
          </p:cNvSpPr>
          <p:nvPr/>
        </p:nvSpPr>
        <p:spPr bwMode="auto">
          <a:xfrm>
            <a:off x="2108200" y="4729163"/>
            <a:ext cx="34163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Basic implementation	</a:t>
            </a:r>
            <a:r>
              <a:rPr lang="en-US" altLang="en-US" sz="1800" dirty="0">
                <a:solidFill>
                  <a:srgbClr val="FF33CC"/>
                </a:solidFill>
              </a:rPr>
              <a:t>——</a:t>
            </a:r>
            <a:br>
              <a:rPr lang="en-US" altLang="en-US" sz="1800" dirty="0">
                <a:solidFill>
                  <a:srgbClr val="FF33CC"/>
                </a:solidFill>
              </a:rPr>
            </a:br>
            <a:r>
              <a:rPr lang="en-US" altLang="en-US" sz="1800" dirty="0"/>
              <a:t>Flagged			</a:t>
            </a:r>
            <a:r>
              <a:rPr lang="en-US" altLang="en-US" sz="1800" dirty="0">
                <a:solidFill>
                  <a:schemeClr val="accent2"/>
                </a:solidFill>
              </a:rPr>
              <a:t>——</a:t>
            </a:r>
            <a:br>
              <a:rPr lang="en-US" altLang="en-US" sz="1800" dirty="0">
                <a:solidFill>
                  <a:schemeClr val="accent2"/>
                </a:solidFill>
              </a:rPr>
            </a:br>
            <a:r>
              <a:rPr lang="en-US" altLang="en-US" sz="1800" dirty="0"/>
              <a:t>Range limiting		</a:t>
            </a:r>
            <a:r>
              <a:rPr lang="en-US" altLang="en-US" sz="1800" dirty="0">
                <a:solidFill>
                  <a:srgbClr val="FF0000"/>
                </a:solidFill>
              </a:rPr>
              <a:t>——</a:t>
            </a:r>
            <a:br>
              <a:rPr lang="en-US" altLang="en-US" sz="1800" dirty="0">
                <a:solidFill>
                  <a:srgbClr val="00FFFF"/>
                </a:solidFill>
              </a:rPr>
            </a:br>
            <a:r>
              <a:rPr lang="en-US" altLang="en-US" sz="1800" dirty="0"/>
              <a:t>Alternating		——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Insertion Sort		</a:t>
            </a:r>
            <a:r>
              <a:rPr lang="en-US" altLang="en-US" sz="1800" dirty="0">
                <a:solidFill>
                  <a:srgbClr val="66FFFF"/>
                </a:solidFill>
              </a:rPr>
              <a:t>——</a:t>
            </a:r>
            <a:endParaRPr lang="en-CA" altLang="en-US" sz="1800" dirty="0">
              <a:solidFill>
                <a:srgbClr val="66FFFF"/>
              </a:solidFill>
            </a:endParaRPr>
          </a:p>
        </p:txBody>
      </p:sp>
      <p:sp>
        <p:nvSpPr>
          <p:cNvPr id="32775" name="TextBox 6"/>
          <p:cNvSpPr txBox="1">
            <a:spLocks noChangeArrowheads="1"/>
          </p:cNvSpPr>
          <p:nvPr/>
        </p:nvSpPr>
        <p:spPr bwMode="auto">
          <a:xfrm rot="-5400000">
            <a:off x="5131594" y="4250531"/>
            <a:ext cx="1416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itchFamily="18" charset="0"/>
              </a:rPr>
              <a:t>Comparisons</a:t>
            </a:r>
            <a:endParaRPr lang="en-CA" altLang="en-US" sz="1800"/>
          </a:p>
        </p:txBody>
      </p:sp>
    </p:spTree>
    <p:extLst>
      <p:ext uri="{BB962C8B-B14F-4D97-AF65-F5344CB8AC3E}">
        <p14:creationId xmlns:p14="http://schemas.microsoft.com/office/powerpoint/2010/main" val="174352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Description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Suppose we have an array of data which is unsorted: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Starting at the front, traverse the array, find the largest item, and move (or </a:t>
            </a:r>
            <a:r>
              <a:rPr lang="en-US" altLang="en-US" i="1">
                <a:latin typeface="Arial" charset="0"/>
                <a:cs typeface="Arial" charset="0"/>
              </a:rPr>
              <a:t>bubble</a:t>
            </a:r>
            <a:r>
              <a:rPr lang="en-US" altLang="en-US">
                <a:latin typeface="Arial" charset="0"/>
                <a:cs typeface="Arial" charset="0"/>
              </a:rPr>
              <a:t>) it to the top</a:t>
            </a: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With each subsequent iteration, find the next largest item and </a:t>
            </a:r>
            <a:r>
              <a:rPr lang="en-US" altLang="en-US" i="1">
                <a:latin typeface="Arial" charset="0"/>
                <a:cs typeface="Arial" charset="0"/>
              </a:rPr>
              <a:t>bubble</a:t>
            </a:r>
            <a:r>
              <a:rPr lang="en-US" altLang="en-US">
                <a:latin typeface="Arial" charset="0"/>
                <a:cs typeface="Arial" charset="0"/>
              </a:rPr>
              <a:t> it up towards the top of the array</a:t>
            </a:r>
            <a:endParaRPr lang="en-US" altLang="en-US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888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following table summarizes the run-times of our modified  bubble sorting algorithms; however, they are all worse than insertion sort in practice</a:t>
            </a:r>
          </a:p>
        </p:txBody>
      </p:sp>
      <p:graphicFrame>
        <p:nvGraphicFramePr>
          <p:cNvPr id="14033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754599"/>
              </p:ext>
            </p:extLst>
          </p:nvPr>
        </p:nvGraphicFramePr>
        <p:xfrm>
          <a:off x="2281806" y="3045685"/>
          <a:ext cx="7562442" cy="1937376"/>
        </p:xfrm>
        <a:graphic>
          <a:graphicData uri="http://schemas.openxmlformats.org/drawingml/2006/table">
            <a:tbl>
              <a:tblPr/>
              <a:tblGrid>
                <a:gridCol w="1824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2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43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Case</a:t>
                      </a:r>
                    </a:p>
                  </a:txBody>
                  <a:tcPr marT="45688" marB="45688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Run Time</a:t>
                      </a:r>
                    </a:p>
                  </a:txBody>
                  <a:tcPr marT="45688" marB="4568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Comments</a:t>
                      </a:r>
                    </a:p>
                  </a:txBody>
                  <a:tcPr marT="45688" marB="4568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3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Worst</a:t>
                      </a:r>
                    </a:p>
                  </a:txBody>
                  <a:tcPr marT="45688" marB="45688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marT="45688" marB="4568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inversions</a:t>
                      </a:r>
                    </a:p>
                  </a:txBody>
                  <a:tcPr marT="45688" marB="4568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3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Average</a:t>
                      </a:r>
                    </a:p>
                  </a:txBody>
                  <a:tcPr marT="45688" marB="45688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 + 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marT="45688" marB="4568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Slow if 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=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w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3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Best</a:t>
                      </a:r>
                    </a:p>
                  </a:txBody>
                  <a:tcPr marT="45688" marB="45688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marT="45688" marB="4568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= O(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inversions</a:t>
                      </a:r>
                    </a:p>
                  </a:txBody>
                  <a:tcPr marT="45688" marB="4568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885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this topic, we have looked at bubble sort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From the description, it sounds as if it is as good as insertion 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has the same asymptotic </a:t>
            </a:r>
            <a:r>
              <a:rPr lang="en-US" altLang="en-US" dirty="0" err="1">
                <a:latin typeface="Arial" charset="0"/>
                <a:cs typeface="Arial" charset="0"/>
              </a:rPr>
              <a:t>behaviour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practice, however, it is significantly worse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is also much more difficult to code...</a:t>
            </a:r>
          </a:p>
        </p:txBody>
      </p:sp>
    </p:spTree>
    <p:extLst>
      <p:ext uri="{BB962C8B-B14F-4D97-AF65-F5344CB8AC3E}">
        <p14:creationId xmlns:p14="http://schemas.microsoft.com/office/powerpoint/2010/main" val="1520248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LAB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Implement a bubble sort function that sort a vector of elements in an </a:t>
            </a:r>
            <a:r>
              <a:rPr lang="en-US" altLang="en-US">
                <a:latin typeface="Arial" charset="0"/>
                <a:cs typeface="Arial" charset="0"/>
              </a:rPr>
              <a:t>increasing order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79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Description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As well as looking at good algorithms, it is often useful too look at sub-optimal algorithms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Bubble sort is a simple algorithm with:</a:t>
            </a:r>
          </a:p>
          <a:p>
            <a:pPr lvl="2"/>
            <a:r>
              <a:rPr lang="en-US" altLang="en-US">
                <a:latin typeface="Arial" charset="0"/>
                <a:cs typeface="Arial" charset="0"/>
              </a:rPr>
              <a:t>a memorable name, and</a:t>
            </a:r>
          </a:p>
          <a:p>
            <a:pPr lvl="2"/>
            <a:r>
              <a:rPr lang="en-US" altLang="en-US">
                <a:latin typeface="Arial" charset="0"/>
                <a:cs typeface="Arial" charset="0"/>
              </a:rPr>
              <a:t>a simple idea</a:t>
            </a: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It is also significantly worse than insertion sort</a:t>
            </a:r>
          </a:p>
        </p:txBody>
      </p:sp>
    </p:spTree>
    <p:extLst>
      <p:ext uri="{BB962C8B-B14F-4D97-AF65-F5344CB8AC3E}">
        <p14:creationId xmlns:p14="http://schemas.microsoft.com/office/powerpoint/2010/main" val="295198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Observations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Some thoughts about bubble sort: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Jargon file states that bubble sort is</a:t>
            </a:r>
          </a:p>
          <a:p>
            <a:pPr lvl="1" algn="ctr">
              <a:buFont typeface="Arial" charset="0"/>
              <a:buNone/>
            </a:pPr>
            <a:r>
              <a:rPr lang="en-US" altLang="en-US" b="1" i="1">
                <a:latin typeface="Arial" charset="0"/>
                <a:cs typeface="Arial" charset="0"/>
              </a:rPr>
              <a:t>“</a:t>
            </a:r>
            <a:r>
              <a:rPr lang="en-US" altLang="en-US" b="1">
                <a:latin typeface="Arial" charset="0"/>
                <a:cs typeface="Arial" charset="0"/>
              </a:rPr>
              <a:t>the generic bad algorithm</a:t>
            </a:r>
            <a:r>
              <a:rPr lang="en-US" altLang="en-US" b="1" i="1">
                <a:latin typeface="Arial" charset="0"/>
                <a:cs typeface="Arial" charset="0"/>
              </a:rPr>
              <a:t>”</a:t>
            </a:r>
          </a:p>
          <a:p>
            <a:pPr lvl="1">
              <a:buFont typeface="Arial" charset="0"/>
              <a:buNone/>
            </a:pPr>
            <a:endParaRPr lang="en-US" altLang="en-US" i="1">
              <a:latin typeface="Arial" charset="0"/>
              <a:cs typeface="Arial" charset="0"/>
            </a:endParaRP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Donald Knuth comments that</a:t>
            </a:r>
          </a:p>
          <a:p>
            <a:pPr lvl="2">
              <a:buFontTx/>
              <a:buNone/>
            </a:pPr>
            <a:r>
              <a:rPr lang="en-US" altLang="en-US" sz="2800" i="1">
                <a:latin typeface="Arial" charset="0"/>
                <a:cs typeface="Arial" charset="0"/>
              </a:rPr>
              <a:t> </a:t>
            </a:r>
            <a:r>
              <a:rPr lang="en-US" altLang="en-US" i="1">
                <a:latin typeface="Arial" charset="0"/>
                <a:cs typeface="Arial" charset="0"/>
              </a:rPr>
              <a:t>“</a:t>
            </a:r>
            <a:r>
              <a:rPr lang="en-US" altLang="en-US">
                <a:latin typeface="Arial" charset="0"/>
                <a:cs typeface="Arial" charset="0"/>
              </a:rPr>
              <a:t>the bubble sort seems to have nothing</a:t>
            </a:r>
            <a:br>
              <a:rPr lang="en-US" altLang="en-US">
                <a:latin typeface="Arial" charset="0"/>
                <a:cs typeface="Arial" charset="0"/>
              </a:rPr>
            </a:br>
            <a:r>
              <a:rPr lang="en-US" altLang="en-US">
                <a:latin typeface="Arial" charset="0"/>
                <a:cs typeface="Arial" charset="0"/>
              </a:rPr>
              <a:t>to recommend it, except a catchy name</a:t>
            </a:r>
            <a:br>
              <a:rPr lang="en-US" altLang="en-US">
                <a:latin typeface="Arial" charset="0"/>
                <a:cs typeface="Arial" charset="0"/>
              </a:rPr>
            </a:br>
            <a:r>
              <a:rPr lang="en-US" altLang="en-US">
                <a:latin typeface="Arial" charset="0"/>
                <a:cs typeface="Arial" charset="0"/>
              </a:rPr>
              <a:t>and the fact that it leads to some </a:t>
            </a:r>
            <a:br>
              <a:rPr lang="en-US" altLang="en-US">
                <a:latin typeface="Arial" charset="0"/>
                <a:cs typeface="Arial" charset="0"/>
              </a:rPr>
            </a:br>
            <a:r>
              <a:rPr lang="en-US" altLang="en-US">
                <a:latin typeface="Arial" charset="0"/>
                <a:cs typeface="Arial" charset="0"/>
              </a:rPr>
              <a:t>interesting theoretical problems”</a:t>
            </a:r>
            <a:endParaRPr lang="en-US" altLang="en-US" sz="280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06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Obama on bubble sort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buNone/>
            </a:pPr>
            <a:r>
              <a:rPr lang="en-CA" altLang="en-US" sz="2000">
                <a:latin typeface="Arial" charset="0"/>
                <a:cs typeface="Arial" charset="0"/>
              </a:rPr>
              <a:t>When asked the most efficient way to sort a million 32-bit integers, Senator Obama had an answer: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113" y="2708275"/>
            <a:ext cx="60960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 rot="16200000">
            <a:off x="7400926" y="4005263"/>
            <a:ext cx="45720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http://www.youtube.com/watch?v=k4RRi_ntQc8</a:t>
            </a:r>
          </a:p>
        </p:txBody>
      </p:sp>
    </p:spTree>
    <p:extLst>
      <p:ext uri="{BB962C8B-B14F-4D97-AF65-F5344CB8AC3E}">
        <p14:creationId xmlns:p14="http://schemas.microsoft.com/office/powerpoint/2010/main" val="3012760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Starting with the first item, assume that it is the largest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it with the second item: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If the first is larger, swap the two,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Otherwise, assume that the second item is the largest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Continue up the array, either swapping or redefining the largest item</a:t>
            </a:r>
          </a:p>
        </p:txBody>
      </p:sp>
    </p:spTree>
    <p:extLst>
      <p:ext uri="{BB962C8B-B14F-4D97-AF65-F5344CB8AC3E}">
        <p14:creationId xmlns:p14="http://schemas.microsoft.com/office/powerpoint/2010/main" val="1432670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  <a:endParaRPr lang="en-US" altLang="en-US" sz="3200">
              <a:latin typeface="Arial" charset="0"/>
              <a:cs typeface="Arial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After one pass, the largest item must be the last in the list</a:t>
            </a: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Start at the front again: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second pass will bring the second largest element into the second last position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Repeat 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>
                <a:latin typeface="Arial" charset="0"/>
                <a:cs typeface="Arial" charset="0"/>
              </a:rPr>
              <a:t> times, after which, all entries will be in place</a:t>
            </a:r>
          </a:p>
        </p:txBody>
      </p:sp>
    </p:spTree>
    <p:extLst>
      <p:ext uri="{BB962C8B-B14F-4D97-AF65-F5344CB8AC3E}">
        <p14:creationId xmlns:p14="http://schemas.microsoft.com/office/powerpoint/2010/main" val="314364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default algorithm:</a:t>
            </a:r>
            <a:endParaRPr lang="en-US" altLang="en-US" baseline="300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		void bubble( Type *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array,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n ) {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		        for (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= n - 1;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&gt; 0; --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		                for (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j = 0; j &lt;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; ++j ) {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		                        if ( array[j] &gt; array[j + 1] ) {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		                        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::swap( array[j], array[j + 1] );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		                        }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		                }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		        }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921301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3458</TotalTime>
  <Words>2154</Words>
  <Application>Microsoft Macintosh PowerPoint</Application>
  <PresentationFormat>Widescreen</PresentationFormat>
  <Paragraphs>311</Paragraphs>
  <Slides>32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Courier New</vt:lpstr>
      <vt:lpstr>Symbol</vt:lpstr>
      <vt:lpstr>Times New Roman</vt:lpstr>
      <vt:lpstr>Office Theme</vt:lpstr>
      <vt:lpstr>Equation</vt:lpstr>
      <vt:lpstr>CS 2420: Bubble Sort</vt:lpstr>
      <vt:lpstr>Outline</vt:lpstr>
      <vt:lpstr>Description</vt:lpstr>
      <vt:lpstr>Description</vt:lpstr>
      <vt:lpstr>Observations</vt:lpstr>
      <vt:lpstr>Obama on bubble sort</vt:lpstr>
      <vt:lpstr>Implementation</vt:lpstr>
      <vt:lpstr>Implementation</vt:lpstr>
      <vt:lpstr>Implementation</vt:lpstr>
      <vt:lpstr>The Basic Algorithm</vt:lpstr>
      <vt:lpstr>Example</vt:lpstr>
      <vt:lpstr>Example</vt:lpstr>
      <vt:lpstr>Example</vt:lpstr>
      <vt:lpstr>Example</vt:lpstr>
      <vt:lpstr>Example</vt:lpstr>
      <vt:lpstr>Implementations and Improvements</vt:lpstr>
      <vt:lpstr>First Improvement</vt:lpstr>
      <vt:lpstr>Flagged Bubble Sort</vt:lpstr>
      <vt:lpstr>Flagged Bubble Sort</vt:lpstr>
      <vt:lpstr>Range-limiting Bubble Sort</vt:lpstr>
      <vt:lpstr>Range-limiting Bubble Sort</vt:lpstr>
      <vt:lpstr>Range-limiting Bubble Sort</vt:lpstr>
      <vt:lpstr>Alternating Bubble Sort</vt:lpstr>
      <vt:lpstr>Alternating Bubble Sort</vt:lpstr>
      <vt:lpstr>Run-time Analysis</vt:lpstr>
      <vt:lpstr>Empirical Analysis</vt:lpstr>
      <vt:lpstr>Empirical Analysis</vt:lpstr>
      <vt:lpstr>Empirical Analysis</vt:lpstr>
      <vt:lpstr>Empirical Analysis</vt:lpstr>
      <vt:lpstr>Run-Time</vt:lpstr>
      <vt:lpstr>Summary</vt:lpstr>
      <vt:lpstr>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1009</cp:revision>
  <cp:lastPrinted>2021-08-18T02:54:38Z</cp:lastPrinted>
  <dcterms:created xsi:type="dcterms:W3CDTF">2021-01-05T18:50:35Z</dcterms:created>
  <dcterms:modified xsi:type="dcterms:W3CDTF">2021-11-16T22:36:32Z</dcterms:modified>
</cp:coreProperties>
</file>